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5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12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AAF87C-DAC9-43D1-BDF0-7388F5B4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504218"/>
            <a:ext cx="10515599" cy="1478570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7200" dirty="0"/>
            </a:br>
            <a:br>
              <a:rPr lang="pl-PL" sz="7200" dirty="0"/>
            </a:br>
            <a:br>
              <a:rPr lang="pl-PL" sz="7200" dirty="0"/>
            </a:br>
            <a:r>
              <a:rPr lang="pl-PL" sz="7200" dirty="0"/>
              <a:t>Odżywiamy się zdrowo!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517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15B0828D-3315-416E-8D49-16AB4BAAFABF}"/>
              </a:ext>
            </a:extLst>
          </p:cNvPr>
          <p:cNvSpPr/>
          <p:nvPr/>
        </p:nvSpPr>
        <p:spPr>
          <a:xfrm>
            <a:off x="4098137" y="495300"/>
            <a:ext cx="331651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l-PL" dirty="0"/>
              <a:t> </a:t>
            </a:r>
            <a:r>
              <a:rPr lang="pl-PL" sz="3200" b="1" dirty="0">
                <a:solidFill>
                  <a:schemeClr val="accent3"/>
                </a:solidFill>
              </a:rPr>
              <a:t>WITAMINA     H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6047CB-EFD4-4279-8D09-9BE30AEC0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329" y="1678469"/>
            <a:ext cx="2328874" cy="64623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6E2F322-BFE8-4C35-91A5-48F7F508C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711" y="1559520"/>
            <a:ext cx="3316511" cy="75597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0ECBBDF-8C91-4954-9ED8-710048C98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760" y="1168942"/>
            <a:ext cx="469433" cy="42066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3670A1A-AA57-4EA9-8D36-63C75D769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889" y="1138860"/>
            <a:ext cx="469433" cy="420660"/>
          </a:xfrm>
          <a:prstGeom prst="rect">
            <a:avLst/>
          </a:prstGeom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912F8E27-0B4F-4D20-9338-6569D587950D}"/>
              </a:ext>
            </a:extLst>
          </p:cNvPr>
          <p:cNvSpPr/>
          <p:nvPr/>
        </p:nvSpPr>
        <p:spPr>
          <a:xfrm>
            <a:off x="1358179" y="2892196"/>
            <a:ext cx="4102099" cy="200054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defTabSz="914400" fontAlgn="base">
              <a:spcAft>
                <a:spcPct val="0"/>
              </a:spcAft>
            </a:pPr>
            <a:r>
              <a:rPr lang="pl-PL" altLang="pl-PL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 </a:t>
            </a:r>
            <a:r>
              <a:rPr lang="pl-PL" altLang="pl-PL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zapobiega nadmiernemu </a:t>
            </a:r>
          </a:p>
          <a:p>
            <a:pPr lvl="0" defTabSz="914400" fontAlgn="base">
              <a:spcAft>
                <a:spcPct val="0"/>
              </a:spcAft>
            </a:pPr>
            <a:r>
              <a:rPr lang="pl-PL" altLang="pl-PL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odkładaniu się tłuszczu,</a:t>
            </a:r>
          </a:p>
          <a:p>
            <a:pPr lvl="0" defTabSz="914400" fontAlgn="base">
              <a:spcAft>
                <a:spcPct val="0"/>
              </a:spcAft>
            </a:pPr>
            <a:r>
              <a:rPr lang="pl-PL" altLang="pl-PL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 pomaga utrzymać zdrową skórę</a:t>
            </a:r>
          </a:p>
          <a:p>
            <a:pPr lvl="0" defTabSz="914400" fontAlgn="base">
              <a:spcAft>
                <a:spcPct val="0"/>
              </a:spcAft>
            </a:pPr>
            <a:r>
              <a:rPr lang="pl-PL" altLang="pl-PL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 włosy,</a:t>
            </a:r>
          </a:p>
          <a:p>
            <a:pPr lvl="0" defTabSz="914400" fontAlgn="base">
              <a:spcAft>
                <a:spcPct val="0"/>
              </a:spcAft>
            </a:pPr>
            <a:r>
              <a:rPr lang="pl-PL" altLang="pl-PL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 jest potrzebna dla prawidłowego funkcjonowania tarczycy</a:t>
            </a:r>
            <a:endParaRPr lang="pl-PL" altLang="pl-PL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F766F07-1ADE-4FCC-8EDC-D381E1718240}"/>
              </a:ext>
            </a:extLst>
          </p:cNvPr>
          <p:cNvSpPr/>
          <p:nvPr/>
        </p:nvSpPr>
        <p:spPr>
          <a:xfrm>
            <a:off x="6565900" y="2988129"/>
            <a:ext cx="4800600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Ziarno pszenicy, jaja, mleko, kurczak, śledź, wieprzowina, wołowina, banany, winogrona, pomarańcze, kalafior, groch, szpinak, cebula, sałata, buraki, marchew, kapusta, drożdże, grzyby</a:t>
            </a:r>
            <a:endParaRPr lang="pl-PL" altLang="pl-PL" sz="24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56D306A-6E62-40E1-B025-63D9874A56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5630" y="2315490"/>
            <a:ext cx="475529" cy="42066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0C8921D-6FA3-47AC-86FD-53BF9E46A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5201" y="2219769"/>
            <a:ext cx="475529" cy="47305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0CD9D72D-19DC-4950-9565-451EED5678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473" y="312380"/>
            <a:ext cx="1524132" cy="106689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D29217C5-5895-404D-A0A5-DA16B5D60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8381" y="1286890"/>
            <a:ext cx="1487519" cy="132931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509BA22B-B7C8-4F4B-AE04-77009FD36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0730" y="146839"/>
            <a:ext cx="1676545" cy="114005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560F84ED-FA18-45C4-8FCC-928D62485F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89543" y="5498338"/>
            <a:ext cx="1146147" cy="60965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9462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CCB2666-E6AA-4825-98F2-49238CE9013E}"/>
              </a:ext>
            </a:extLst>
          </p:cNvPr>
          <p:cNvSpPr/>
          <p:nvPr/>
        </p:nvSpPr>
        <p:spPr>
          <a:xfrm>
            <a:off x="3346393" y="230257"/>
            <a:ext cx="6032613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pl-PL" altLang="pl-PL" sz="4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PRODUKTY ZBOŻOWE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B95A7F6-79C5-4171-9636-3E9D4870E228}"/>
              </a:ext>
            </a:extLst>
          </p:cNvPr>
          <p:cNvSpPr/>
          <p:nvPr/>
        </p:nvSpPr>
        <p:spPr>
          <a:xfrm>
            <a:off x="1574800" y="1244600"/>
            <a:ext cx="8890000" cy="50285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Pokarmy przygotowane ze zbóż (takich jak pszenica, ryż, owies) są podstawą diety. Zapewniają witaminy, składniki mineralne, węglowodany (skrobię i błonnik) i inne substancje niezbędne dla zdrowia. Generalnie produkty zbożowe zawierają mało tłuszczu, chyba że jest on dodany w procesie przygotowania pokarmu lub bezpośrednio przed spożyciem. Produkty pełnoziarniste różnią się od wysoko oczyszczonych ilością zawartego błonnika i innych wartościowych substancji odżywczych. Także pełnoziarniste pokarmy różnią się między sobą zawartością składników odżywczych. Dlatego należy jeść różnorodne pełnoziarniste pokarmy. Spożywanie razowego chleba, płatków owsianych i innych nieoczyszczonych produktów zbożowych jako wzór prozdrowotnej diety, pomoże Ci uniknąć wielu przewlekłych chorób. Zadbaj więc, aby przynajmniej sześć Twoich potraw w ciągu dnia zawierało nieoczyszczone zboża (więcej niż sześć jeżeli jesteś nastolatkiem, dorosłym mężczyzną lub aktywną fizycznie kobietą). </a:t>
            </a:r>
            <a:endParaRPr lang="pl-PL" altLang="pl-PL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B79F367-B50C-4EC5-99B8-CC91AA066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88" y="230257"/>
            <a:ext cx="835224" cy="73158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1A6EB41-04D5-4872-A299-87505978B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6284" y="176077"/>
            <a:ext cx="1424115" cy="133522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CD1A7DD-87E0-414E-9F32-41E4351A1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6284" y="4317941"/>
            <a:ext cx="1273288" cy="12264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86893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36B80A4-929D-4B9B-88E6-0D1DB4AC7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494" y="357022"/>
            <a:ext cx="2438611" cy="235935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00F298D-65D7-4F8A-B049-896A6A86F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618" y="357022"/>
            <a:ext cx="2670279" cy="25910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A6FB13D-96C3-40F2-935B-21A0FC2E4B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410" y="509435"/>
            <a:ext cx="2743438" cy="228619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21A5901-41D7-4149-B94A-DBD4E80ED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0175" y="2716378"/>
            <a:ext cx="3426249" cy="292023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706DCDF-0AF2-4BEC-814B-566071FD62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6753" y="2948047"/>
            <a:ext cx="2030144" cy="14509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41D87E8-82D4-4D08-80C6-4B0EC99096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0766" y="4509948"/>
            <a:ext cx="1902117" cy="17497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D24E172-35E3-4F76-A8B2-C637F665F2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7705" y="2887082"/>
            <a:ext cx="281050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7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B776728-ED81-4EAD-B2FA-595EDCDC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381000"/>
            <a:ext cx="9842500" cy="7874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7517D6F0-3471-4BE8-8E71-9A93C839754A}"/>
              </a:ext>
            </a:extLst>
          </p:cNvPr>
          <p:cNvSpPr/>
          <p:nvPr/>
        </p:nvSpPr>
        <p:spPr>
          <a:xfrm>
            <a:off x="1333500" y="1676400"/>
            <a:ext cx="9842500" cy="34163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Produkty pochodzenia roślinnego są znacznie zdrowsze od produktów zwierzęcych, ponieważ spożywanie ich nie powoduje zwiększenia poziomu cholesterolu w naszym organizmie. Najczęściej spożywanymi przez nas produktami roślinnymi są np. oleje roślinne np. słonecznikowe, rzepakowe itp. Jednak każde dziecko wie, że najlepiej jest spożywać przede wszystkim dużo warzyw i owoców, ponieważ zawierają one dużo witamin i nie szkodzą naszemu organizmowi. Warzywa nie zawsze nam smakują ale pamiętajmy, że nie żyje się po to, żeby jeść, lecz je się po to by żyć.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7838722-3E49-4BD9-8761-C1F2A5ED3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800" y="4787900"/>
            <a:ext cx="2452673" cy="16891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1B9C992-8C61-41DC-AF0B-7B76341C27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455" y="5092720"/>
            <a:ext cx="1597290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53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9BCBA814-8331-46AF-A179-BD7355CE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994" y="380894"/>
            <a:ext cx="2438611" cy="243861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F4F3BCD-D74C-4859-B852-388EFFD7E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501" y="229455"/>
            <a:ext cx="2286198" cy="370668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7CB5BCA-C7A6-4DBE-9676-D8C5B0B12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900" y="493667"/>
            <a:ext cx="2975106" cy="251786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3DE5759-5732-4E56-806A-FB9060E02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406" y="2919946"/>
            <a:ext cx="2133785" cy="35055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2CC4A94-C92D-4888-B47B-0660AD2CD6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6501" y="3936144"/>
            <a:ext cx="1828959" cy="206062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F704B3A-D3FD-4E4A-BCC5-35BB216C70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2699" y="4114536"/>
            <a:ext cx="1548518" cy="137171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F27C835C-D6E1-4B76-9E47-1721D6A9ED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7041" y="3496068"/>
            <a:ext cx="2511770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0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9468815-6B1B-421A-A200-6B4BA95B3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203154"/>
            <a:ext cx="9880600" cy="106689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40AF07A-1C84-4AF0-9E94-01713FDE2FCE}"/>
              </a:ext>
            </a:extLst>
          </p:cNvPr>
          <p:cNvSpPr/>
          <p:nvPr/>
        </p:nvSpPr>
        <p:spPr>
          <a:xfrm>
            <a:off x="3048000" y="1999040"/>
            <a:ext cx="6096000" cy="409342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pl-PL" altLang="pl-PL" sz="2000" b="1" dirty="0">
                <a:solidFill>
                  <a:srgbClr val="FF0066"/>
                </a:solidFill>
              </a:rPr>
              <a:t>Produkty pochodzenia zwierzęcego, jak sama nazwa wskazuje, to produkty uzyskiwane od zwierząt. Najczęściej niestety zwierzę trzeba zabić, aby uzyskać odpowiedni wyrób ale nie zawsze. Pokarmy zwierzęce są bogate w białko i tłuszcze oraz inne wysokoenergetyczne składniki. Wegetarianie nie jedzą mięsa ale to często powoduje osłabienie organizmu oraz podatność na choroby. Pamiętajmy, że wszystko jest dobre i potrzebne ale w umiarkowanej ilości. Nie wszystko, co smaczne, jest zdrowe. Nadmiar spożywanego mięsa i innych tego typu produktów powoduje wzrost poziomu cholesterolu we krwi, a co za tym idzie ryzyko miażdżycy</a:t>
            </a:r>
            <a:endParaRPr lang="pl-PL" sz="20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71146DC-A40A-484E-BC64-7AC2F57A8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854" y="1408541"/>
            <a:ext cx="1066892" cy="33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35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435ABB9-2080-48A7-958B-10A44329A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574" y="317407"/>
            <a:ext cx="2895851" cy="213378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2A61D9F-0C40-477A-9A80-81F51FAE2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966" y="415959"/>
            <a:ext cx="2438611" cy="213988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08D69EB-97DC-4E47-B2D0-10F6A1DF9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118" y="406306"/>
            <a:ext cx="2286198" cy="236545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272D2BC-8CBD-4BF7-96DF-1D1F53D048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54" y="2555840"/>
            <a:ext cx="3353091" cy="251786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B9C1040-A1E1-41BD-B8CF-9259A2E53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899" y="2893863"/>
            <a:ext cx="1981372" cy="281659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7632574-BC0B-46F4-B461-C9AE3697F1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259" y="2709570"/>
            <a:ext cx="2816596" cy="335309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0FD65EC-6554-4A23-BE31-4BCFEFC562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9283" y="2933824"/>
            <a:ext cx="2286198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48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FB2C5AE-D652-401F-B062-A0BA075A8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66" y="240740"/>
            <a:ext cx="7785267" cy="1194920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3AAE8067-E175-4A49-9216-B70E377AE0E5}"/>
              </a:ext>
            </a:extLst>
          </p:cNvPr>
          <p:cNvSpPr/>
          <p:nvPr/>
        </p:nvSpPr>
        <p:spPr>
          <a:xfrm>
            <a:off x="3187700" y="1712943"/>
            <a:ext cx="6096000" cy="452431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Każdy z nas kiedyś pił mleko od swojej mamy. Właśnie dzięki niemu rośliśmy zdrowo i szybko. Jednak ten cenny pokarm jest nam stale potrzebny, ponieważ zawiera dużo wapnia i fosforu. Te 2 składniki gwarantują nam mocne kości oraz zdrowe zęby. Mleko jak również jego przetwory dostarcza nam dużo elementów niezbędnych dla pełnego zdrowia. Najlepiej jest je spożywać na śniadanie w połączeniu z produktami zbożowymi. Takie śniadaniowe menu gwarantuje udany dzień pełen wigoru i sił witalnych.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E77067D-5E96-4290-9FCA-BCAE9C1B7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26" y="1995355"/>
            <a:ext cx="1146147" cy="159729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91B26F1-2939-4D0B-A7E9-E340B8C30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1387" y="2057281"/>
            <a:ext cx="2591025" cy="137171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E9C7C0B-686D-4377-AECC-20E6ADB23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7147" y="4596320"/>
            <a:ext cx="987638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20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5885D23-4B46-4718-B167-11AB388C3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454" y="214754"/>
            <a:ext cx="3353091" cy="299949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E8F06D70-80F7-4979-B114-3B4599958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094" y="478439"/>
            <a:ext cx="2438611" cy="2243522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1976B63-8C34-475D-A1E5-CA22BEAFA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407" y="388498"/>
            <a:ext cx="2743438" cy="29019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A0169DD1-5F20-413B-BE5A-9DEE93D40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227" y="3290446"/>
            <a:ext cx="1676545" cy="198137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BDAFC03-2500-4775-B77D-65A6DC4541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7723" y="3429000"/>
            <a:ext cx="3011685" cy="243861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A6072C7-E2C3-43A5-BFB8-7ADFF51D59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2360" y="3214246"/>
            <a:ext cx="2743438" cy="296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40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367168E-4E63-4F67-8A8B-B7DCD9916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66" y="50800"/>
            <a:ext cx="7785267" cy="1682642"/>
          </a:xfrm>
          <a:prstGeom prst="rect">
            <a:avLst/>
          </a:prstGeom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211C56C8-AF5E-4EED-863F-F32BD39FB309}"/>
              </a:ext>
            </a:extLst>
          </p:cNvPr>
          <p:cNvSpPr/>
          <p:nvPr/>
        </p:nvSpPr>
        <p:spPr>
          <a:xfrm>
            <a:off x="1765300" y="1733442"/>
            <a:ext cx="9588500" cy="489364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1.</a:t>
            </a:r>
            <a:r>
              <a:rPr lang="pl-PL" altLang="pl-PL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Mycie rąk przed każdym posiłkiem.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2.</a:t>
            </a:r>
            <a:r>
              <a:rPr lang="pl-PL" altLang="pl-PL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Mycie produktów przeznaczonych do spożycia.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3.</a:t>
            </a:r>
            <a:r>
              <a:rPr lang="pl-PL" altLang="pl-PL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Po zakupie produktu zawsze sprawdzamy datę ważności.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4.</a:t>
            </a:r>
            <a:r>
              <a:rPr lang="pl-PL" altLang="pl-PL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Posiłki należy przygotowywać starannie i estetycznie.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5.</a:t>
            </a:r>
            <a:r>
              <a:rPr lang="pl-PL" altLang="pl-PL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Picie płynów przed posiłkiem lub 2 godziny po posiłku.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6.</a:t>
            </a:r>
            <a:r>
              <a:rPr lang="pl-PL" altLang="pl-PL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Dokładne gryzienie i przeżuwanie pokarmu.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7.</a:t>
            </a:r>
            <a:r>
              <a:rPr lang="pl-PL" altLang="pl-PL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Zażywanie dużej ilości ruchu na świeżym powietrzu.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8.</a:t>
            </a:r>
            <a:r>
              <a:rPr lang="pl-PL" altLang="pl-PL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Unikanie nadmiernej ilości cholesterolu.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9.</a:t>
            </a:r>
            <a:r>
              <a:rPr lang="pl-PL" altLang="pl-PL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Używanie masła zamiast margaryny.</a:t>
            </a:r>
          </a:p>
        </p:txBody>
      </p:sp>
    </p:spTree>
    <p:extLst>
      <p:ext uri="{BB962C8B-B14F-4D97-AF65-F5344CB8AC3E}">
        <p14:creationId xmlns:p14="http://schemas.microsoft.com/office/powerpoint/2010/main" val="55255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5BAB76C-5D82-45E3-BD8F-C30C407423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26567" y="546101"/>
            <a:ext cx="8138865" cy="1092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55EED846-3F4A-4DCD-91B9-B506DB14171D}"/>
              </a:ext>
            </a:extLst>
          </p:cNvPr>
          <p:cNvSpPr/>
          <p:nvPr/>
        </p:nvSpPr>
        <p:spPr>
          <a:xfrm>
            <a:off x="2971800" y="2413338"/>
            <a:ext cx="7035800" cy="295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dirty="0"/>
              <a:t>    </a:t>
            </a:r>
            <a:r>
              <a:rPr lang="pl-PL" b="1" dirty="0"/>
              <a:t>WITAMINY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b="1" dirty="0"/>
              <a:t>     PRODUKTY ZBOŻOWE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b="1" dirty="0"/>
              <a:t>     PRODUKTY POCHODZENIA ROŚLINNEGO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b="1" dirty="0"/>
              <a:t>     PRODUKTY POCHODZENIA ZWIERZĘCEGO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b="1" dirty="0"/>
              <a:t>     PRZETWORY MLECZNE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b="1" dirty="0"/>
              <a:t>     ZASADY ZDROWEGO ŻYWIENIA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b="1" dirty="0"/>
              <a:t>     WIERSZE NA ZDROWIE</a:t>
            </a:r>
          </a:p>
        </p:txBody>
      </p:sp>
    </p:spTree>
    <p:extLst>
      <p:ext uri="{BB962C8B-B14F-4D97-AF65-F5344CB8AC3E}">
        <p14:creationId xmlns:p14="http://schemas.microsoft.com/office/powerpoint/2010/main" val="43783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C0303FC2-8B1D-4945-976D-F82843B96426}"/>
              </a:ext>
            </a:extLst>
          </p:cNvPr>
          <p:cNvSpPr/>
          <p:nvPr/>
        </p:nvSpPr>
        <p:spPr>
          <a:xfrm>
            <a:off x="2959100" y="736600"/>
            <a:ext cx="6794500" cy="55707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accent3"/>
                </a:solidFill>
              </a:rPr>
              <a:t>10. Spożywanie 4-5 posiłków dziennie, bez "podjadania" </a:t>
            </a:r>
          </a:p>
          <a:p>
            <a:r>
              <a:rPr lang="pl-PL" sz="2400" b="1" dirty="0">
                <a:solidFill>
                  <a:schemeClr val="accent3"/>
                </a:solidFill>
              </a:rPr>
              <a:t>      między posiłkami.</a:t>
            </a:r>
          </a:p>
          <a:p>
            <a:r>
              <a:rPr lang="pl-PL" sz="2400" b="1" dirty="0">
                <a:solidFill>
                  <a:schemeClr val="accent3"/>
                </a:solidFill>
              </a:rPr>
              <a:t>11. Spożywanie ostatniego posiłku najpóźniej na 2 godziny </a:t>
            </a:r>
          </a:p>
          <a:p>
            <a:r>
              <a:rPr lang="pl-PL" sz="2400" b="1" dirty="0">
                <a:solidFill>
                  <a:schemeClr val="accent3"/>
                </a:solidFill>
              </a:rPr>
              <a:t>      przed pójściem spać.</a:t>
            </a:r>
          </a:p>
          <a:p>
            <a:r>
              <a:rPr lang="pl-PL" sz="2400" b="1" dirty="0">
                <a:solidFill>
                  <a:schemeClr val="accent3"/>
                </a:solidFill>
              </a:rPr>
              <a:t>12. Spożywanie  minimum 1 litr dziennie wody niegazowanej </a:t>
            </a:r>
          </a:p>
          <a:p>
            <a:r>
              <a:rPr lang="pl-PL" sz="2400" b="1" dirty="0">
                <a:solidFill>
                  <a:schemeClr val="accent3"/>
                </a:solidFill>
              </a:rPr>
              <a:t>      z dodatkiem cytryny.</a:t>
            </a:r>
          </a:p>
          <a:p>
            <a:r>
              <a:rPr lang="pl-PL" sz="2400" b="1" dirty="0">
                <a:solidFill>
                  <a:schemeClr val="accent3"/>
                </a:solidFill>
              </a:rPr>
              <a:t>13. Ograniczenie ilości spożywanej kawy i zwykłej herbaty. </a:t>
            </a:r>
          </a:p>
          <a:p>
            <a:r>
              <a:rPr lang="pl-PL" sz="2400" b="1" dirty="0">
                <a:solidFill>
                  <a:schemeClr val="accent3"/>
                </a:solidFill>
              </a:rPr>
              <a:t>14. Ograniczenie spożywania żywności z dodatkami </a:t>
            </a:r>
            <a:r>
              <a:rPr lang="pl-PL" sz="2400" b="1" dirty="0" err="1">
                <a:solidFill>
                  <a:schemeClr val="accent3"/>
                </a:solidFill>
              </a:rPr>
              <a:t>sztucz</a:t>
            </a:r>
            <a:r>
              <a:rPr lang="pl-PL" sz="2400" b="1" dirty="0">
                <a:solidFill>
                  <a:schemeClr val="accent3"/>
                </a:solidFill>
              </a:rPr>
              <a:t>- </a:t>
            </a:r>
            <a:r>
              <a:rPr lang="pl-PL" sz="2400" b="1" dirty="0" err="1">
                <a:solidFill>
                  <a:schemeClr val="accent3"/>
                </a:solidFill>
              </a:rPr>
              <a:t>nych</a:t>
            </a:r>
            <a:r>
              <a:rPr lang="pl-PL" sz="2400" b="1" dirty="0">
                <a:solidFill>
                  <a:schemeClr val="accent3"/>
                </a:solidFill>
              </a:rPr>
              <a:t> barwników, konserwantów i innych syntetycznych dodatków.</a:t>
            </a:r>
          </a:p>
          <a:p>
            <a:endParaRPr lang="pl-PL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0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59073C0B-DD49-4A88-A21D-0DC8DDE3509B}"/>
              </a:ext>
            </a:extLst>
          </p:cNvPr>
          <p:cNvSpPr/>
          <p:nvPr/>
        </p:nvSpPr>
        <p:spPr>
          <a:xfrm>
            <a:off x="1663700" y="139700"/>
            <a:ext cx="830503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Dziękuję</a:t>
            </a:r>
            <a:r>
              <a:rPr lang="pl-P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pl-PL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za</a:t>
            </a:r>
            <a:r>
              <a:rPr lang="pl-P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pl-PL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uwagę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ABB2E85-0237-49A3-BCB0-8D8BAAC13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615" y="3130967"/>
            <a:ext cx="12192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70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9E52DBCB-26C5-48F4-B0D6-43212917517C}"/>
              </a:ext>
            </a:extLst>
          </p:cNvPr>
          <p:cNvSpPr/>
          <p:nvPr/>
        </p:nvSpPr>
        <p:spPr>
          <a:xfrm>
            <a:off x="866775" y="107434"/>
            <a:ext cx="1082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/>
              <a:t> </a:t>
            </a:r>
            <a:r>
              <a:rPr lang="pl-PL" sz="2800" dirty="0"/>
              <a:t>CO TO SĄ WITAMINY  </a:t>
            </a:r>
            <a:r>
              <a:rPr lang="pl-PL" sz="3600" dirty="0"/>
              <a:t>?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7885E4D-9878-4A36-8860-20F20FBDA5AD}"/>
              </a:ext>
            </a:extLst>
          </p:cNvPr>
          <p:cNvSpPr/>
          <p:nvPr/>
        </p:nvSpPr>
        <p:spPr>
          <a:xfrm>
            <a:off x="2908300" y="1447800"/>
            <a:ext cx="68707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pl-PL" sz="2400" dirty="0"/>
              <a:t>Witaminami nazywa się szereg różnych związków, które są :</a:t>
            </a:r>
          </a:p>
          <a:p>
            <a:pPr marL="457200" indent="-457200">
              <a:buFont typeface="+mj-lt"/>
              <a:buAutoNum type="arabicPeriod"/>
            </a:pPr>
            <a:endParaRPr lang="pl-PL" sz="2000" dirty="0"/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Są składnikami niezbędnymi w żywieniu człowieka dla normalnego przebiegu                                                                     szeregu procesów zachodzących w jego tkankach.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Nie mogą być wytwarzane przez organizm i muszą być dostarczane z pożywieniem lub w razie potrzeby w postaci preparatów farmaceutycznych, w ilości od kilku do kilkunastu mikrogramów lub miligramów a tylko wyjątkowo do kilkudziesięciu. miligramów.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400" dirty="0"/>
              <a:t>Nie są ani źródłem energii, ani materiałem budulcowym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640E86AA-694C-4B2E-9EB6-50198446A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5" y="430599"/>
            <a:ext cx="145415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81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2635FC3D-06BF-45AB-B8B1-04B0F883D845}"/>
              </a:ext>
            </a:extLst>
          </p:cNvPr>
          <p:cNvSpPr/>
          <p:nvPr/>
        </p:nvSpPr>
        <p:spPr>
          <a:xfrm>
            <a:off x="2566438" y="541112"/>
            <a:ext cx="624966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bg2"/>
                </a:solidFill>
              </a:rPr>
              <a:t>RODZAJE</a:t>
            </a:r>
            <a:r>
              <a:rPr lang="pl-PL" b="1" dirty="0">
                <a:solidFill>
                  <a:schemeClr val="bg2"/>
                </a:solidFill>
              </a:rPr>
              <a:t> </a:t>
            </a:r>
            <a:r>
              <a:rPr lang="pl-PL" b="1" dirty="0"/>
              <a:t>   </a:t>
            </a:r>
            <a:r>
              <a:rPr lang="pl-PL" sz="2800" b="1" dirty="0">
                <a:solidFill>
                  <a:schemeClr val="accent3">
                    <a:lumMod val="50000"/>
                  </a:schemeClr>
                </a:solidFill>
              </a:rPr>
              <a:t>WITAMIN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3E4B6C6-E91F-4503-8B07-070E48390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9447" y="1141276"/>
            <a:ext cx="428271" cy="523220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163D4B8B-966F-4E06-A2A7-981EB75FCCF6}"/>
              </a:ext>
            </a:extLst>
          </p:cNvPr>
          <p:cNvSpPr/>
          <p:nvPr/>
        </p:nvSpPr>
        <p:spPr>
          <a:xfrm>
            <a:off x="3611384" y="1741440"/>
            <a:ext cx="4724399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800" dirty="0"/>
              <a:t>WITAMINA</a:t>
            </a:r>
            <a:r>
              <a:rPr lang="pl-PL" dirty="0"/>
              <a:t>   A</a:t>
            </a: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AC4839FF-B581-4925-8462-849BA3465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828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411BCED3-E0E6-494B-9851-05ED0B2D6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057400"/>
            <a:ext cx="2057400" cy="466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/>
              <a:t>       </a:t>
            </a:r>
            <a:r>
              <a:rPr lang="pl-PL" altLang="pl-PL" b="1" dirty="0">
                <a:solidFill>
                  <a:srgbClr val="FF0066"/>
                </a:solidFill>
              </a:rPr>
              <a:t>ROLA</a:t>
            </a:r>
          </a:p>
        </p:txBody>
      </p:sp>
      <p:sp>
        <p:nvSpPr>
          <p:cNvPr id="7" name="AutoShape 19">
            <a:extLst>
              <a:ext uri="{FF2B5EF4-FFF2-40B4-BE49-F238E27FC236}">
                <a16:creationId xmlns:a16="http://schemas.microsoft.com/office/drawing/2014/main" id="{6ACD1904-E278-4B44-9AC4-3BD2A69BA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118" y="2608328"/>
            <a:ext cx="533400" cy="522459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8051A8B-F189-428F-8E90-4AA55FB25337}"/>
              </a:ext>
            </a:extLst>
          </p:cNvPr>
          <p:cNvSpPr/>
          <p:nvPr/>
        </p:nvSpPr>
        <p:spPr>
          <a:xfrm>
            <a:off x="1066800" y="3257728"/>
            <a:ext cx="4483100" cy="193899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pl-PL" sz="2000" dirty="0"/>
              <a:t>-</a:t>
            </a:r>
            <a:r>
              <a:rPr lang="pl-PL" sz="2400" dirty="0"/>
              <a:t>wzrost i ogólny rozwój  organizmu,</a:t>
            </a:r>
          </a:p>
          <a:p>
            <a:r>
              <a:rPr lang="pl-PL" sz="2400" dirty="0"/>
              <a:t>-warunkuje dobry wzrok,</a:t>
            </a:r>
          </a:p>
          <a:p>
            <a:r>
              <a:rPr lang="pl-PL" sz="2400" dirty="0"/>
              <a:t>-zdrowa skóra,</a:t>
            </a:r>
          </a:p>
          <a:p>
            <a:r>
              <a:rPr lang="pl-PL" sz="2400" dirty="0"/>
              <a:t>-zapobiega nowotworom</a:t>
            </a:r>
          </a:p>
          <a:p>
            <a:r>
              <a:rPr lang="pl-PL" sz="2400" dirty="0"/>
              <a:t> i chorobom serca </a:t>
            </a: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84C54D32-BA7A-467E-A58E-FDA396A46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186" y="116922"/>
            <a:ext cx="155416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00433A14-60DA-4E4A-91D6-324F23C20DE6}"/>
              </a:ext>
            </a:extLst>
          </p:cNvPr>
          <p:cNvSpPr/>
          <p:nvPr/>
        </p:nvSpPr>
        <p:spPr>
          <a:xfrm>
            <a:off x="7594600" y="3228945"/>
            <a:ext cx="3352802" cy="341632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pl-PL" altLang="pl-PL" sz="2400">
                <a:solidFill>
                  <a:schemeClr val="accent2">
                    <a:lumMod val="20000"/>
                    <a:lumOff val="80000"/>
                  </a:schemeClr>
                </a:solidFill>
              </a:rPr>
              <a:t>Ryby morskie, tran, wątroba wołowa, wątroba wieprzowa, </a:t>
            </a:r>
            <a:r>
              <a:rPr lang="pl-PL" altLang="pl-PL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węgorz , żółtko jaj , masło , oleje roślinne , szpinak , morele , sałata , jarmuż , dynia, groszek zielony , boćwina , szczaw , marchew </a:t>
            </a:r>
            <a:endParaRPr lang="pl-PL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ABD555C6-738A-4BCF-81DA-E0FC029B4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960" y="1786166"/>
            <a:ext cx="1967240" cy="7379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32C7CE48-44F1-4368-B437-DB20943BD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82" y="4034234"/>
            <a:ext cx="20320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A663898-925D-471D-AE19-01563AEBD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4482" y="2760730"/>
            <a:ext cx="624918" cy="37005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89775AA-794D-40AA-B536-DD988440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9" y="1305580"/>
            <a:ext cx="391941" cy="52322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C87BB27-6B7D-4A2E-A3DC-A5DD8D61B1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5660" y="1188440"/>
            <a:ext cx="532300" cy="6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13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00DF8280-03B1-4298-A35C-4F32AC5BD3BA}"/>
              </a:ext>
            </a:extLst>
          </p:cNvPr>
          <p:cNvSpPr/>
          <p:nvPr/>
        </p:nvSpPr>
        <p:spPr>
          <a:xfrm>
            <a:off x="4508359" y="307222"/>
            <a:ext cx="3376438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2400" b="1" kern="0" dirty="0">
                <a:solidFill>
                  <a:srgbClr val="FF0066"/>
                </a:solidFill>
                <a:latin typeface="Times New Roman" panose="02020603050405020304" pitchFamily="18" charset="0"/>
              </a:rPr>
              <a:t>      </a:t>
            </a:r>
            <a:r>
              <a:rPr kumimoji="0" lang="pl-PL" alt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WITAMINA B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F3E8AAA-7B11-4633-857F-C0E434D9E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944" y="416868"/>
            <a:ext cx="1383912" cy="103641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3C8E0DC-58E9-42B7-98F9-65EDE97D2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0362" y="1291720"/>
            <a:ext cx="627942" cy="32311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2762BDF-B257-4A1C-BCDB-1DD63583D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290" y="1755574"/>
            <a:ext cx="2072820" cy="64013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BD67C0C-FC23-4DC1-B354-F67DF3FD1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219" y="1291720"/>
            <a:ext cx="627942" cy="261222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290581D3-D93F-49C9-B630-84C971E53CA6}"/>
              </a:ext>
            </a:extLst>
          </p:cNvPr>
          <p:cNvSpPr/>
          <p:nvPr/>
        </p:nvSpPr>
        <p:spPr>
          <a:xfrm>
            <a:off x="945111" y="2806214"/>
            <a:ext cx="4138251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-produkcja krwinek czerwonych,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-produkcja krwinek białych,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-ochrona przed infekcjami,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-prawidłowe funkcjonowanie 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skóry oraz włosów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8B544EA-68CE-4B2E-AFE7-FF074E884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237" y="2419985"/>
            <a:ext cx="627942" cy="323116"/>
          </a:xfrm>
          <a:prstGeom prst="rect">
            <a:avLst/>
          </a:prstGeom>
        </p:spPr>
      </p:pic>
      <p:sp>
        <p:nvSpPr>
          <p:cNvPr id="14" name="Prostokąt 13">
            <a:extLst>
              <a:ext uri="{FF2B5EF4-FFF2-40B4-BE49-F238E27FC236}">
                <a16:creationId xmlns:a16="http://schemas.microsoft.com/office/drawing/2014/main" id="{686B6125-D224-4355-9F1C-9E26211CB113}"/>
              </a:ext>
            </a:extLst>
          </p:cNvPr>
          <p:cNvSpPr/>
          <p:nvPr/>
        </p:nvSpPr>
        <p:spPr>
          <a:xfrm>
            <a:off x="7692540" y="1750434"/>
            <a:ext cx="1950808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solidFill>
                  <a:schemeClr val="accent5">
                    <a:lumMod val="50000"/>
                  </a:schemeClr>
                </a:solidFill>
              </a:rPr>
              <a:t>ŹRÓDŁO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8F9D3FC1-C1AC-4360-BCF8-C2676EAF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649" y="1133743"/>
            <a:ext cx="1524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Prostokąt 15">
            <a:extLst>
              <a:ext uri="{FF2B5EF4-FFF2-40B4-BE49-F238E27FC236}">
                <a16:creationId xmlns:a16="http://schemas.microsoft.com/office/drawing/2014/main" id="{BE15160A-6044-4FD0-B419-788D0D551464}"/>
              </a:ext>
            </a:extLst>
          </p:cNvPr>
          <p:cNvSpPr/>
          <p:nvPr/>
        </p:nvSpPr>
        <p:spPr>
          <a:xfrm>
            <a:off x="6928889" y="2990880"/>
            <a:ext cx="4318000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Drożdże, jaja, orzechy, fasola, ziemniaki, pieczywo ciemne, mleko, ser żółty, mięso, szpinak, makrela, kapusta, chleb biały, wątroba wołowa,  wieprzowa, cielęca, jabłka, pomarańcze, ziarna zbóż </a:t>
            </a: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F74CF75-47DD-4EF6-8C36-81F03D1553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7891" y="4266209"/>
            <a:ext cx="1225515" cy="208280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C1B7BF6C-35C2-43C9-8AB0-B53261E58A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4711" y="285792"/>
            <a:ext cx="1371719" cy="1298561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2A4610D-1476-4B2E-A244-CD1F2C7E8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973" y="2471909"/>
            <a:ext cx="627942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86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CAD5264-06C2-4904-8EE4-C36BE1898EC0}"/>
              </a:ext>
            </a:extLst>
          </p:cNvPr>
          <p:cNvSpPr/>
          <p:nvPr/>
        </p:nvSpPr>
        <p:spPr>
          <a:xfrm>
            <a:off x="3760203" y="681335"/>
            <a:ext cx="4231123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pl-PL" altLang="pl-PL" sz="24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WITAMINA   C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3" name="AutoShape 13">
            <a:extLst>
              <a:ext uri="{FF2B5EF4-FFF2-40B4-BE49-F238E27FC236}">
                <a16:creationId xmlns:a16="http://schemas.microsoft.com/office/drawing/2014/main" id="{3F381F5B-04F1-4AAC-99FE-87EE73FA8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704" y="14859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dirty="0"/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FF24EA01-0884-4814-9B5C-420C7C48D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485900"/>
            <a:ext cx="5334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DD91308-4C67-4780-82A1-B1D7513A06F5}"/>
              </a:ext>
            </a:extLst>
          </p:cNvPr>
          <p:cNvSpPr/>
          <p:nvPr/>
        </p:nvSpPr>
        <p:spPr>
          <a:xfrm>
            <a:off x="2565400" y="1948934"/>
            <a:ext cx="187296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pl-PL" altLang="pl-PL" sz="28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altLang="pl-PL" sz="2800" b="1" kern="0" dirty="0">
                <a:solidFill>
                  <a:srgbClr val="FF0066"/>
                </a:solidFill>
                <a:latin typeface="Times New Roman" panose="02020603050405020304" pitchFamily="18" charset="0"/>
              </a:rPr>
              <a:t>ROLA</a:t>
            </a:r>
            <a:endParaRPr lang="pl-PL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EEAC7F50-FD34-41ED-8F87-939FEAE3A1CC}"/>
              </a:ext>
            </a:extLst>
          </p:cNvPr>
          <p:cNvSpPr/>
          <p:nvPr/>
        </p:nvSpPr>
        <p:spPr>
          <a:xfrm>
            <a:off x="889001" y="3354408"/>
            <a:ext cx="3549360" cy="26776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pl-PL" sz="2400" dirty="0"/>
              <a:t>- wzmacnianie kości,    chrząstek, ścięgien </a:t>
            </a:r>
          </a:p>
          <a:p>
            <a:r>
              <a:rPr lang="pl-PL" sz="2400" dirty="0"/>
              <a:t>i wiązadeł,</a:t>
            </a:r>
          </a:p>
          <a:p>
            <a:r>
              <a:rPr lang="pl-PL" sz="2400" dirty="0"/>
              <a:t>- zwiększanie odporności naszego organizmu,</a:t>
            </a:r>
          </a:p>
          <a:p>
            <a:r>
              <a:rPr lang="pl-PL" sz="2400" dirty="0"/>
              <a:t>- przyspieszanie gojenia się ran 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05EF4D03-FBCA-465D-A62A-A901D6565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704" y="2747546"/>
            <a:ext cx="627942" cy="323116"/>
          </a:xfrm>
          <a:prstGeom prst="rect">
            <a:avLst/>
          </a:prstGeom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047FFBDC-9DCD-4C3E-A33B-97313F797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880" y="122535"/>
            <a:ext cx="2286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7BF424FC-BF57-40C7-8545-E5470D79B85D}"/>
              </a:ext>
            </a:extLst>
          </p:cNvPr>
          <p:cNvSpPr/>
          <p:nvPr/>
        </p:nvSpPr>
        <p:spPr>
          <a:xfrm>
            <a:off x="7061598" y="3543807"/>
            <a:ext cx="4140198" cy="304698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Porzeczka czarna, porzeczka biała, porzeczka czerwona, agrest, grejpfrut, cytryna, pomarańcze, maliny, truskawki, rabarbar, bób, kapusta, kalafior, szczypiorek, cebula, groszek, ziemniaki, pomidory, rzepa, rzodkiewka</a:t>
            </a: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4F4C920-1E1C-4526-9ED0-A1F970ABC6EC}"/>
              </a:ext>
            </a:extLst>
          </p:cNvPr>
          <p:cNvSpPr/>
          <p:nvPr/>
        </p:nvSpPr>
        <p:spPr>
          <a:xfrm>
            <a:off x="7090643" y="1987094"/>
            <a:ext cx="3312255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pl-PL" altLang="pl-PL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ŹRÓDŁO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BC686C3E-7D19-47FC-9C2F-364113453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2021" y="122535"/>
            <a:ext cx="1444877" cy="1450974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3E75CDB6-152E-44C4-8F97-EF4AF5D63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1" y="1707416"/>
            <a:ext cx="175865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0F9E07C0-CDC1-4751-86AF-1F920F9FF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829" y="2797327"/>
            <a:ext cx="627942" cy="32311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FF762973-ADE0-4B16-81B6-0F9F24182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8473" y="5150584"/>
            <a:ext cx="209572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94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CD2F941B-13E9-4791-9A48-C462FC338859}"/>
              </a:ext>
            </a:extLst>
          </p:cNvPr>
          <p:cNvSpPr/>
          <p:nvPr/>
        </p:nvSpPr>
        <p:spPr>
          <a:xfrm>
            <a:off x="4191000" y="704334"/>
            <a:ext cx="3269311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l-PL" altLang="pl-PL" sz="3200" b="1" dirty="0">
                <a:solidFill>
                  <a:srgbClr val="FF0066"/>
                </a:solidFill>
              </a:rPr>
              <a:t>WITAMINA  D</a:t>
            </a:r>
            <a:endParaRPr lang="pl-PL" sz="32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0CE198F-9F4F-4505-9725-DD6999C13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050" y="1562100"/>
            <a:ext cx="469900" cy="4191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8A0CB73-66F0-4194-876F-60E31BF25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4718" y="1511300"/>
            <a:ext cx="469433" cy="420660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A5586AA5-EA6C-4C6A-9DA2-7B6AD3EF8B9C}"/>
              </a:ext>
            </a:extLst>
          </p:cNvPr>
          <p:cNvSpPr/>
          <p:nvPr/>
        </p:nvSpPr>
        <p:spPr>
          <a:xfrm>
            <a:off x="6003635" y="3167390"/>
            <a:ext cx="1847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defRPr/>
            </a:pPr>
            <a:endParaRPr lang="pl-PL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A02D4AF1-1F03-4C4B-AF41-3FC6AAD2B19C}"/>
              </a:ext>
            </a:extLst>
          </p:cNvPr>
          <p:cNvSpPr/>
          <p:nvPr/>
        </p:nvSpPr>
        <p:spPr>
          <a:xfrm>
            <a:off x="1931979" y="2086336"/>
            <a:ext cx="232799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pl-PL" altLang="pl-PL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altLang="pl-PL" sz="2400" b="1" kern="0" dirty="0">
                <a:solidFill>
                  <a:srgbClr val="FF0066"/>
                </a:solidFill>
                <a:latin typeface="Times New Roman" panose="02020603050405020304" pitchFamily="18" charset="0"/>
              </a:rPr>
              <a:t>ROLA</a:t>
            </a:r>
            <a:endParaRPr lang="pl-PL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33A9D90-73C3-43C8-8156-17E561B21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535" y="1914555"/>
            <a:ext cx="1950889" cy="646232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FD203AA-F758-4195-B1F6-7B89FE11C8FB}"/>
              </a:ext>
            </a:extLst>
          </p:cNvPr>
          <p:cNvSpPr/>
          <p:nvPr/>
        </p:nvSpPr>
        <p:spPr>
          <a:xfrm>
            <a:off x="1282699" y="3167390"/>
            <a:ext cx="3269311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 warunkuje odpowiednią twardość kości,</a:t>
            </a:r>
          </a:p>
          <a:p>
            <a:r>
              <a:rPr lang="pl-PL" altLang="pl-PL" sz="24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- Ułatwia przyswajanie wapnia w organizmie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4A30761-AD3F-4BF2-8D4C-47958E1E0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404" y="2684477"/>
            <a:ext cx="469900" cy="4191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44D164A5-4DC8-46EB-9980-47766FE55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186" y="2669775"/>
            <a:ext cx="469433" cy="420660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:a16="http://schemas.microsoft.com/office/drawing/2014/main" id="{47F006FE-7C72-45C8-96C2-A17D64A79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2" y="542955"/>
            <a:ext cx="26050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D8E15FA8-25D8-45F7-920A-AAC0B8E92960}"/>
              </a:ext>
            </a:extLst>
          </p:cNvPr>
          <p:cNvSpPr/>
          <p:nvPr/>
        </p:nvSpPr>
        <p:spPr>
          <a:xfrm>
            <a:off x="6654800" y="3162926"/>
            <a:ext cx="4780906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Ryby morskie, tran, węgorz, śledź, szprot, makrela, łosoś, wątroba </a:t>
            </a:r>
            <a:r>
              <a:rPr kumimoji="0" lang="pl-PL" altLang="pl-PL" sz="2800" b="0" i="0" u="sng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cielęca,wieprzowa</a:t>
            </a:r>
            <a:r>
              <a:rPr kumimoji="0" lang="pl-PL" altLang="pl-PL" sz="2800" b="0" i="0" u="sng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pl-PL" altLang="pl-PL" sz="2800" b="0" i="0" u="sng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wołowa,barania</a:t>
            </a:r>
            <a:r>
              <a:rPr kumimoji="0" lang="pl-PL" altLang="pl-PL" sz="2800" b="0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, żółtka jaj, masło zwykłe i roślinne, sery żółte 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406212B6-9F68-409A-B9C8-B50C6A96A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35" y="5158994"/>
            <a:ext cx="16383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11BCA8B-5369-4A2C-9BB2-3343167E4E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2699" y="5035294"/>
            <a:ext cx="1298561" cy="1140051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F15CBE75-1DD0-4276-AE6B-01C517F73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230" y="536175"/>
            <a:ext cx="180434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8A7FE18A-223B-42DB-847F-4CBA0BFC0B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1409" y="3405193"/>
            <a:ext cx="1981372" cy="1140051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54ED3B24-9282-4FB9-BB5A-74423DCC8B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3371" y="1380856"/>
            <a:ext cx="1603387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27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40A525D-13FB-4DD1-9992-D67E5EADA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483" y="1478770"/>
            <a:ext cx="469433" cy="42066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870691B-9332-466D-9E82-C15CFB3D5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478770"/>
            <a:ext cx="469433" cy="420660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48F3BDE2-6207-4D66-8B7C-BCBCBC9ED2E3}"/>
              </a:ext>
            </a:extLst>
          </p:cNvPr>
          <p:cNvSpPr/>
          <p:nvPr/>
        </p:nvSpPr>
        <p:spPr>
          <a:xfrm>
            <a:off x="3987800" y="508000"/>
            <a:ext cx="37846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l-PL" altLang="pl-PL" dirty="0"/>
              <a:t> </a:t>
            </a:r>
            <a:r>
              <a:rPr lang="pl-PL" altLang="pl-PL" sz="3200" b="1" dirty="0">
                <a:solidFill>
                  <a:srgbClr val="FF0066"/>
                </a:solidFill>
              </a:rPr>
              <a:t>WITAMINA E</a:t>
            </a:r>
            <a:endParaRPr lang="pl-PL" sz="3200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73B0CDB0-191C-4F6D-845F-88A4DC742F78}"/>
              </a:ext>
            </a:extLst>
          </p:cNvPr>
          <p:cNvSpPr/>
          <p:nvPr/>
        </p:nvSpPr>
        <p:spPr>
          <a:xfrm>
            <a:off x="2057401" y="2285425"/>
            <a:ext cx="206351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pl-PL" altLang="pl-PL" sz="2400" b="1" kern="0" dirty="0">
                <a:solidFill>
                  <a:srgbClr val="FF0066"/>
                </a:solidFill>
                <a:latin typeface="Times New Roman" panose="02020603050405020304" pitchFamily="18" charset="0"/>
              </a:rPr>
              <a:t>ROLA</a:t>
            </a:r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5B68530-E17E-42ED-94A6-D2D722B05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155" y="2193141"/>
            <a:ext cx="1950889" cy="64623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81E88F5-EF32-4943-AB16-416AAF4B4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5188" y="2839373"/>
            <a:ext cx="627942" cy="32311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F758528-C213-43C0-B905-B050FA367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233" y="2839373"/>
            <a:ext cx="627942" cy="323116"/>
          </a:xfrm>
          <a:prstGeom prst="rect">
            <a:avLst/>
          </a:prstGeom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75321C4B-4D1E-4F65-B3D2-6BBDB54C75D0}"/>
              </a:ext>
            </a:extLst>
          </p:cNvPr>
          <p:cNvSpPr/>
          <p:nvPr/>
        </p:nvSpPr>
        <p:spPr>
          <a:xfrm>
            <a:off x="1403396" y="3295303"/>
            <a:ext cx="3557307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defTabSz="914400" fontAlgn="base">
              <a:spcAft>
                <a:spcPct val="0"/>
              </a:spcAft>
            </a:pPr>
            <a:r>
              <a:rPr lang="pl-PL" altLang="pl-PL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 chroni błony w organizmie przed uszkodzeniami,</a:t>
            </a:r>
          </a:p>
          <a:p>
            <a:pPr lvl="0" defTabSz="914400" fontAlgn="base">
              <a:spcAft>
                <a:spcPct val="0"/>
              </a:spcAft>
            </a:pPr>
            <a:r>
              <a:rPr lang="pl-PL" altLang="pl-PL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 hamuje rozwój miażdżycy,</a:t>
            </a:r>
          </a:p>
          <a:p>
            <a:pPr lvl="0" defTabSz="914400" fontAlgn="base">
              <a:spcAft>
                <a:spcPct val="0"/>
              </a:spcAft>
            </a:pPr>
            <a:r>
              <a:rPr lang="pl-PL" altLang="pl-PL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 obniża poziom cholesterolu</a:t>
            </a:r>
          </a:p>
          <a:p>
            <a:pPr lvl="0" defTabSz="914400" fontAlgn="base">
              <a:spcAft>
                <a:spcPct val="0"/>
              </a:spcAft>
            </a:pPr>
            <a:r>
              <a:rPr lang="pl-PL" altLang="pl-PL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we krwi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5FF4C936-A54C-4DF1-9B8E-DE840F5D94E4}"/>
              </a:ext>
            </a:extLst>
          </p:cNvPr>
          <p:cNvSpPr/>
          <p:nvPr/>
        </p:nvSpPr>
        <p:spPr>
          <a:xfrm>
            <a:off x="6743700" y="3341995"/>
            <a:ext cx="4648200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alt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Soja, kiełki zbóż, oleje roślinne - słonecznikowy i sojowy, jaja świeże całe, żółtko jaja, kasze - jęczmienna i gryczana, zboża, orzechy, szparagi, tran, masło, masło roślinne, kapusta - czerwona i włoska, jarmuż, groszek zielony, brukselka, fasola biała, groch, płatki </a:t>
            </a:r>
            <a:endParaRPr kumimoji="0" lang="pl-PL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67579D4F-7DF1-4704-BEEB-CCB30E91A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91" y="368553"/>
            <a:ext cx="2650726" cy="163121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B99D3784-63BC-4574-9D7E-2BED6AD22D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7233" y="298109"/>
            <a:ext cx="1908213" cy="114005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ED224C97-9EC6-47E8-AAA3-E9300AB16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2128" y="1653389"/>
            <a:ext cx="1377815" cy="104250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F69400F-39E1-4863-9E0B-68DCB79292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8301" y="3707213"/>
            <a:ext cx="1292464" cy="121930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248F40F7-9604-4515-A9B9-37BBA85B63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7817" y="5204612"/>
            <a:ext cx="2286198" cy="12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7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B6FCFC1-7713-4C3E-8850-E38C7C592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151" y="278851"/>
            <a:ext cx="3517697" cy="646232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D3997B6-2A11-4A8C-B948-86282AA61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01" y="1339070"/>
            <a:ext cx="628416" cy="42066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F1DDCA2C-849D-4C11-B680-AC6FA6226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877" y="1339070"/>
            <a:ext cx="627942" cy="42066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B72AAD3-EC3B-429A-932F-796FBAF98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841" y="1915131"/>
            <a:ext cx="2072820" cy="64013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66E4A55-B8EF-4C6B-9B6A-1CC3D0FB0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877" y="1915132"/>
            <a:ext cx="2298391" cy="64013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47FB6F6-2A88-412A-8B08-3E3C270D60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2580034"/>
            <a:ext cx="634039" cy="32311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608AE2F-08DD-4A6B-8C19-3A3EB944D3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4941" y="2678138"/>
            <a:ext cx="634039" cy="323116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544DE428-0738-41F3-AAA9-FBEE634FAB02}"/>
              </a:ext>
            </a:extLst>
          </p:cNvPr>
          <p:cNvSpPr/>
          <p:nvPr/>
        </p:nvSpPr>
        <p:spPr>
          <a:xfrm>
            <a:off x="7660819" y="3062299"/>
            <a:ext cx="3708400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l-PL" altLang="pl-PL" sz="2400" b="1" dirty="0">
                <a:solidFill>
                  <a:srgbClr val="FF0066"/>
                </a:solidFill>
                <a:cs typeface="Arial" panose="020B0604020202020204" pitchFamily="34" charset="0"/>
              </a:rPr>
              <a:t>Lucerna, szpinak, kapusta, kalarepa, marchew, pomidory, groch, truskawki, ziemniaki, sery żółte, żółtka jaj kurzych, wątroba</a:t>
            </a:r>
            <a:endParaRPr lang="pl-PL" altLang="pl-PL" sz="2400" b="1" dirty="0">
              <a:solidFill>
                <a:srgbClr val="FF0066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65E52BCE-B216-4770-B856-8ADBA6E0041F}"/>
              </a:ext>
            </a:extLst>
          </p:cNvPr>
          <p:cNvSpPr/>
          <p:nvPr/>
        </p:nvSpPr>
        <p:spPr>
          <a:xfrm>
            <a:off x="1472332" y="3005390"/>
            <a:ext cx="3006467" cy="209288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 warunkuje prawidłowe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 krzepnięcie krwi,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 pomaga zrastaniu się złamanych kości,</a:t>
            </a:r>
          </a:p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pl-PL" altLang="pl-PL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 wzmacnia kości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31E4799A-90FC-4FEB-83B4-4176D14597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2332" y="537449"/>
            <a:ext cx="1524132" cy="99373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A34AA17-63DE-4A6F-A478-D6229381C9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6865" y="1915131"/>
            <a:ext cx="2475084" cy="177409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1E29BD4-7EEB-4641-92DA-61520DD2A2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0615" y="5538781"/>
            <a:ext cx="1609483" cy="99373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5E4FEBBB-CA3A-4228-AB6D-9EA06BD3EB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74333" y="5200511"/>
            <a:ext cx="1981372" cy="132638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40B45F84-1F88-4434-B5EF-AF1530DA0B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5702" y="4022553"/>
            <a:ext cx="1908213" cy="1841152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E949CC45-2F67-4783-B7FD-D84D9FD005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41919" y="101885"/>
            <a:ext cx="1981372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816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1130</Words>
  <Application>Microsoft Office PowerPoint</Application>
  <PresentationFormat>Panoramiczny</PresentationFormat>
  <Paragraphs>87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6" baseType="lpstr">
      <vt:lpstr>Arial</vt:lpstr>
      <vt:lpstr>Times New Roman</vt:lpstr>
      <vt:lpstr>Tw Cen MT</vt:lpstr>
      <vt:lpstr>Wingdings</vt:lpstr>
      <vt:lpstr>Obwód</vt:lpstr>
      <vt:lpstr>   Odżywiamy się zdrowo!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Odżywiamy się zdrowo!</dc:title>
  <dc:creator>aneta 1</dc:creator>
  <cp:lastModifiedBy>aneta 1</cp:lastModifiedBy>
  <cp:revision>35</cp:revision>
  <dcterms:created xsi:type="dcterms:W3CDTF">2020-03-31T03:22:18Z</dcterms:created>
  <dcterms:modified xsi:type="dcterms:W3CDTF">2020-03-31T21:18:59Z</dcterms:modified>
</cp:coreProperties>
</file>